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3" r:id="rId2"/>
    <p:sldMasterId id="2147483735" r:id="rId3"/>
    <p:sldMasterId id="2147483748" r:id="rId4"/>
    <p:sldMasterId id="2147483761" r:id="rId5"/>
    <p:sldMasterId id="2147483774" r:id="rId6"/>
  </p:sldMasterIdLst>
  <p:notesMasterIdLst>
    <p:notesMasterId r:id="rId19"/>
  </p:notesMasterIdLst>
  <p:sldIdLst>
    <p:sldId id="256" r:id="rId7"/>
    <p:sldId id="278" r:id="rId8"/>
    <p:sldId id="282" r:id="rId9"/>
    <p:sldId id="283" r:id="rId10"/>
    <p:sldId id="284" r:id="rId11"/>
    <p:sldId id="285" r:id="rId12"/>
    <p:sldId id="280" r:id="rId13"/>
    <p:sldId id="290" r:id="rId14"/>
    <p:sldId id="288" r:id="rId15"/>
    <p:sldId id="287" r:id="rId16"/>
    <p:sldId id="289" r:id="rId17"/>
    <p:sldId id="264" r:id="rId18"/>
  </p:sldIdLst>
  <p:sldSz cx="9144000" cy="6858000" type="screen4x3"/>
  <p:notesSz cx="6761163" cy="99425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B5746"/>
    <a:srgbClr val="283C30"/>
    <a:srgbClr val="48484A"/>
    <a:srgbClr val="443C5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Estilo medio 2 - É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Estilo medio 2 - Énfas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E3FDE45-AF77-4B5C-9715-49D594BDF05E}" styleName="Estilo claro 1 - Énfase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2833802-FEF1-4C79-8D5D-14CF1EAF98D9}" styleName="Estilo claro 2 - Énfas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940675A-B579-460E-94D1-54222C63F5DA}" styleName="Sen estilo, grade de tábo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DA37D80-6434-44D0-A028-1B22A696006F}" styleName="Estilo claro 3 - Énfase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8A107856-5554-42FB-B03E-39F5DBC370BA}" styleName="Estilo medio 4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7365" autoAdjust="0"/>
    <p:restoredTop sz="89988" autoAdjust="0"/>
  </p:normalViewPr>
  <p:slideViewPr>
    <p:cSldViewPr showGuides="1">
      <p:cViewPr>
        <p:scale>
          <a:sx n="90" d="100"/>
          <a:sy n="90" d="100"/>
        </p:scale>
        <p:origin x="-72" y="-3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" Type="http://schemas.openxmlformats.org/officeDocument/2006/relationships/slideMaster" Target="slideMasters/slideMaster2.xml"/><Relationship Id="rId21" Type="http://schemas.openxmlformats.org/officeDocument/2006/relationships/viewProps" Target="view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0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5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9.xml"/><Relationship Id="rId23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15B80B-EC1E-4074-95AD-2EF003385490}" type="datetimeFigureOut">
              <a:rPr lang="en-US" smtClean="0"/>
              <a:pPr/>
              <a:t>5/8/2014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6117" y="4722695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B7A0D-3484-4429-AE5E-AEF99A26D527}" type="slidenum">
              <a:rPr lang="en-US" smtClean="0"/>
              <a:pPr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39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324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15907" indent="-275349" defTabSz="91324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01395" indent="-220279" defTabSz="91324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541953" indent="-220279" defTabSz="91324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1982511" indent="-220279" defTabSz="91324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423069" indent="-220279" defTabSz="913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863626" indent="-220279" defTabSz="913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304184" indent="-220279" defTabSz="913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744742" indent="-220279" defTabSz="91324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hangingPunct="1"/>
            <a:fld id="{34FC7BD5-86A6-4AE6-A9E6-84BE1E15A0CA}" type="slidenum">
              <a:rPr lang="es-ES" altLang="es-ES"/>
              <a:pPr eaLnBrk="1" hangingPunct="1"/>
              <a:t>9</a:t>
            </a:fld>
            <a:endParaRPr lang="es-ES" altLang="es-ES"/>
          </a:p>
        </p:txBody>
      </p:sp>
      <p:sp>
        <p:nvSpPr>
          <p:cNvPr id="53251" name="Rectangle 7"/>
          <p:cNvSpPr txBox="1">
            <a:spLocks noGrp="1" noChangeArrowheads="1"/>
          </p:cNvSpPr>
          <p:nvPr/>
        </p:nvSpPr>
        <p:spPr bwMode="auto">
          <a:xfrm>
            <a:off x="3829613" y="9442843"/>
            <a:ext cx="2930039" cy="498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328" tIns="45664" rIns="91328" bIns="45664" anchor="b"/>
          <a:lstStyle>
            <a:lvl1pPr defTabSz="947738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7338" defTabSz="947738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defTabSz="947738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598613" indent="-228600" defTabSz="947738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5813" indent="-228600" defTabSz="947738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3013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0213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7413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4613" indent="-228600" defTabSz="9477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algn="r" eaLnBrk="1" hangingPunct="1"/>
            <a:fld id="{E863CF7D-678A-4197-933E-37D0A88B0580}" type="slidenum">
              <a:rPr lang="es-ES" altLang="es-ES" sz="1200">
                <a:latin typeface="Arial" pitchFamily="34" charset="0"/>
              </a:rPr>
              <a:pPr algn="r" eaLnBrk="1" hangingPunct="1"/>
              <a:t>9</a:t>
            </a:fld>
            <a:endParaRPr lang="es-ES" altLang="es-ES" sz="1200">
              <a:latin typeface="Arial" pitchFamily="34" charset="0"/>
            </a:endParaRPr>
          </a:p>
        </p:txBody>
      </p:sp>
      <p:sp>
        <p:nvSpPr>
          <p:cNvPr id="5325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96938" y="746125"/>
            <a:ext cx="4970462" cy="3729038"/>
          </a:xfrm>
          <a:ln/>
        </p:spPr>
      </p:sp>
      <p:sp>
        <p:nvSpPr>
          <p:cNvPr id="5325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 lIns="91328" tIns="45664" rIns="91328" bIns="45664"/>
          <a:lstStyle/>
          <a:p>
            <a:pPr eaLnBrk="1" hangingPunct="1"/>
            <a:endParaRPr lang="es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gl-ES" smtClean="0"/>
              <a:t>Prema para editar o estilo do subtítulo do padrón</a:t>
            </a:r>
            <a:endParaRPr lang="es-ES"/>
          </a:p>
        </p:txBody>
      </p:sp>
      <p:sp>
        <p:nvSpPr>
          <p:cNvPr id="4" name="Marcador de posición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0035A-FD80-46DF-89C3-C164B8E26758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é de páx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CEB0F-6F70-4883-991C-25F76AF394E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6407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4" name="Marcador de posición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é de páx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9393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4" name="Marcador de posición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é de páx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1830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9F74-E7A4-467F-8159-A3B7397AEED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2543199"/>
      </p:ext>
    </p:extLst>
  </p:cSld>
  <p:clrMapOvr>
    <a:masterClrMapping/>
  </p:clrMapOvr>
  <p:transition advTm="3000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8F1A-D17A-49E6-B32B-36ECFCEDE4A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921544"/>
      </p:ext>
    </p:extLst>
  </p:cSld>
  <p:clrMapOvr>
    <a:masterClrMapping/>
  </p:clrMapOvr>
  <p:transition advTm="3000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526B-0059-4CC2-9291-E217BF30F5E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56580"/>
      </p:ext>
    </p:extLst>
  </p:cSld>
  <p:clrMapOvr>
    <a:masterClrMapping/>
  </p:clrMapOvr>
  <p:transition advTm="3000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3366-EE31-4771-A66C-5285177CEDD3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79208"/>
      </p:ext>
    </p:extLst>
  </p:cSld>
  <p:clrMapOvr>
    <a:masterClrMapping/>
  </p:clrMapOvr>
  <p:transition advTm="3000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23B9-27F2-4FBC-A7DE-61128DEC9D5D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519559"/>
      </p:ext>
    </p:extLst>
  </p:cSld>
  <p:clrMapOvr>
    <a:masterClrMapping/>
  </p:clrMapOvr>
  <p:transition advTm="3000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7D5C-16D3-499E-8B24-7783A9C103C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53738"/>
      </p:ext>
    </p:extLst>
  </p:cSld>
  <p:clrMapOvr>
    <a:masterClrMapping/>
  </p:clrMapOvr>
  <p:transition advTm="3000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77A0-7CE8-4825-81D1-6A3135C53A0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661571"/>
      </p:ext>
    </p:extLst>
  </p:cSld>
  <p:clrMapOvr>
    <a:masterClrMapping/>
  </p:clrMapOvr>
  <p:transition advTm="3000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6617-CD94-4165-9813-D49655B71CF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7720055"/>
      </p:ext>
    </p:extLst>
  </p:cSld>
  <p:clrMapOvr>
    <a:masterClrMapping/>
  </p:clrMapOvr>
  <p:transition advTm="30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x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cont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4" name="Marcador de posición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é de páx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91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1B89-548A-4501-B6F9-74C6F87AD27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647061"/>
      </p:ext>
    </p:extLst>
  </p:cSld>
  <p:clrMapOvr>
    <a:masterClrMapping/>
  </p:clrMapOvr>
  <p:transition advTm="3000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3F9D-8C79-4090-B7FF-DD43B5D7133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3858063"/>
      </p:ext>
    </p:extLst>
  </p:cSld>
  <p:clrMapOvr>
    <a:masterClrMapping/>
  </p:clrMapOvr>
  <p:transition advTm="3000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B742-2881-47CF-9AEE-56CE48A5EAA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8105992"/>
      </p:ext>
    </p:extLst>
  </p:cSld>
  <p:clrMapOvr>
    <a:masterClrMapping/>
  </p:clrMapOvr>
  <p:transition advTm="3000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488D-85ED-422D-8EE1-25F7E5AB039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92201"/>
      </p:ext>
    </p:extLst>
  </p:cSld>
  <p:clrMapOvr>
    <a:masterClrMapping/>
  </p:clrMapOvr>
  <p:transition advTm="3000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9F74-E7A4-467F-8159-A3B7397AEED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269586"/>
      </p:ext>
    </p:extLst>
  </p:cSld>
  <p:clrMapOvr>
    <a:masterClrMapping/>
  </p:clrMapOvr>
  <p:transition advTm="3000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8F1A-D17A-49E6-B32B-36ECFCEDE4A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431273"/>
      </p:ext>
    </p:extLst>
  </p:cSld>
  <p:clrMapOvr>
    <a:masterClrMapping/>
  </p:clrMapOvr>
  <p:transition advTm="3000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526B-0059-4CC2-9291-E217BF30F5E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3293136"/>
      </p:ext>
    </p:extLst>
  </p:cSld>
  <p:clrMapOvr>
    <a:masterClrMapping/>
  </p:clrMapOvr>
  <p:transition advTm="3000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3366-EE31-4771-A66C-5285177CEDD3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0648"/>
      </p:ext>
    </p:extLst>
  </p:cSld>
  <p:clrMapOvr>
    <a:masterClrMapping/>
  </p:clrMapOvr>
  <p:transition advTm="3000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23B9-27F2-4FBC-A7DE-61128DEC9D5D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4970199"/>
      </p:ext>
    </p:extLst>
  </p:cSld>
  <p:clrMapOvr>
    <a:masterClrMapping/>
  </p:clrMapOvr>
  <p:transition advTm="3000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7D5C-16D3-499E-8B24-7783A9C103C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668363"/>
      </p:ext>
    </p:extLst>
  </p:cSld>
  <p:clrMapOvr>
    <a:masterClrMapping/>
  </p:clrMapOvr>
  <p:transition advTm="30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ceira da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gl-ES" smtClean="0"/>
              <a:t>Prema para editar estilos do texto</a:t>
            </a:r>
          </a:p>
        </p:txBody>
      </p:sp>
      <p:sp>
        <p:nvSpPr>
          <p:cNvPr id="4" name="Marcador de posición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é de páx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3881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77A0-7CE8-4825-81D1-6A3135C53A0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828302"/>
      </p:ext>
    </p:extLst>
  </p:cSld>
  <p:clrMapOvr>
    <a:masterClrMapping/>
  </p:clrMapOvr>
  <p:transition advTm="3000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6617-CD94-4165-9813-D49655B71CF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854635"/>
      </p:ext>
    </p:extLst>
  </p:cSld>
  <p:clrMapOvr>
    <a:masterClrMapping/>
  </p:clrMapOvr>
  <p:transition advTm="3000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1B89-548A-4501-B6F9-74C6F87AD27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4521602"/>
      </p:ext>
    </p:extLst>
  </p:cSld>
  <p:clrMapOvr>
    <a:masterClrMapping/>
  </p:clrMapOvr>
  <p:transition advTm="3000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3F9D-8C79-4090-B7FF-DD43B5D7133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126099"/>
      </p:ext>
    </p:extLst>
  </p:cSld>
  <p:clrMapOvr>
    <a:masterClrMapping/>
  </p:clrMapOvr>
  <p:transition advTm="3000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B742-2881-47CF-9AEE-56CE48A5EAA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254536"/>
      </p:ext>
    </p:extLst>
  </p:cSld>
  <p:clrMapOvr>
    <a:masterClrMapping/>
  </p:clrMapOvr>
  <p:transition advTm="3000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488D-85ED-422D-8EE1-25F7E5AB039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048605"/>
      </p:ext>
    </p:extLst>
  </p:cSld>
  <p:clrMapOvr>
    <a:masterClrMapping/>
  </p:clrMapOvr>
  <p:transition advTm="3000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9F74-E7A4-467F-8159-A3B7397AEED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0683673"/>
      </p:ext>
    </p:extLst>
  </p:cSld>
  <p:clrMapOvr>
    <a:masterClrMapping/>
  </p:clrMapOvr>
  <p:transition advTm="3000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8F1A-D17A-49E6-B32B-36ECFCEDE4A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0154551"/>
      </p:ext>
    </p:extLst>
  </p:cSld>
  <p:clrMapOvr>
    <a:masterClrMapping/>
  </p:clrMapOvr>
  <p:transition advTm="3000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526B-0059-4CC2-9291-E217BF30F5E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4629691"/>
      </p:ext>
    </p:extLst>
  </p:cSld>
  <p:clrMapOvr>
    <a:masterClrMapping/>
  </p:clrMapOvr>
  <p:transition advTm="3000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3366-EE31-4771-A66C-5285177CEDD3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490680"/>
      </p:ext>
    </p:extLst>
  </p:cSld>
  <p:clrMapOvr>
    <a:masterClrMapping/>
  </p:clrMapOvr>
  <p:transition advTm="30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s obxec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cont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5" name="Marcador de posición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pé de páx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866754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23B9-27F2-4FBC-A7DE-61128DEC9D5D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245342"/>
      </p:ext>
    </p:extLst>
  </p:cSld>
  <p:clrMapOvr>
    <a:masterClrMapping/>
  </p:clrMapOvr>
  <p:transition advTm="3000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7D5C-16D3-499E-8B24-7783A9C103C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33227"/>
      </p:ext>
    </p:extLst>
  </p:cSld>
  <p:clrMapOvr>
    <a:masterClrMapping/>
  </p:clrMapOvr>
  <p:transition advTm="3000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77A0-7CE8-4825-81D1-6A3135C53A0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81588"/>
      </p:ext>
    </p:extLst>
  </p:cSld>
  <p:clrMapOvr>
    <a:masterClrMapping/>
  </p:clrMapOvr>
  <p:transition advTm="3000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6617-CD94-4165-9813-D49655B71CF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747178"/>
      </p:ext>
    </p:extLst>
  </p:cSld>
  <p:clrMapOvr>
    <a:masterClrMapping/>
  </p:clrMapOvr>
  <p:transition advTm="3000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1B89-548A-4501-B6F9-74C6F87AD27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710376"/>
      </p:ext>
    </p:extLst>
  </p:cSld>
  <p:clrMapOvr>
    <a:masterClrMapping/>
  </p:clrMapOvr>
  <p:transition advTm="3000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3F9D-8C79-4090-B7FF-DD43B5D7133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1145653"/>
      </p:ext>
    </p:extLst>
  </p:cSld>
  <p:clrMapOvr>
    <a:masterClrMapping/>
  </p:clrMapOvr>
  <p:transition advTm="3000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B742-2881-47CF-9AEE-56CE48A5EAA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693606"/>
      </p:ext>
    </p:extLst>
  </p:cSld>
  <p:clrMapOvr>
    <a:masterClrMapping/>
  </p:clrMapOvr>
  <p:transition advTm="3000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488D-85ED-422D-8EE1-25F7E5AB039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23191"/>
      </p:ext>
    </p:extLst>
  </p:cSld>
  <p:clrMapOvr>
    <a:masterClrMapping/>
  </p:clrMapOvr>
  <p:transition advTm="3000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059F74-E7A4-467F-8159-A3B7397AEEDA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7133411"/>
      </p:ext>
    </p:extLst>
  </p:cSld>
  <p:clrMapOvr>
    <a:masterClrMapping/>
  </p:clrMapOvr>
  <p:transition advTm="3000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58F1A-D17A-49E6-B32B-36ECFCEDE4A6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834947"/>
      </p:ext>
    </p:extLst>
  </p:cSld>
  <p:clrMapOvr>
    <a:masterClrMapping/>
  </p:clrMapOvr>
  <p:transition advTm="30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 smtClean="0"/>
              <a:t>Prema para editar estilos do texto</a:t>
            </a:r>
          </a:p>
        </p:txBody>
      </p:sp>
      <p:sp>
        <p:nvSpPr>
          <p:cNvPr id="4" name="Marcador de posición de cont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gl-ES" smtClean="0"/>
              <a:t>Prema para editar estilos do texto</a:t>
            </a:r>
          </a:p>
        </p:txBody>
      </p:sp>
      <p:sp>
        <p:nvSpPr>
          <p:cNvPr id="6" name="Marcador de posición de cont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7" name="Marcador de posición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osición de pé de páx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posición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7758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D526B-0059-4CC2-9291-E217BF30F5E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9834385"/>
      </p:ext>
    </p:extLst>
  </p:cSld>
  <p:clrMapOvr>
    <a:masterClrMapping/>
  </p:clrMapOvr>
  <p:transition advTm="3000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3366-EE31-4771-A66C-5285177CEDD3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752044"/>
      </p:ext>
    </p:extLst>
  </p:cSld>
  <p:clrMapOvr>
    <a:masterClrMapping/>
  </p:clrMapOvr>
  <p:transition advTm="3000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5723B9-27F2-4FBC-A7DE-61128DEC9D5D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020617"/>
      </p:ext>
    </p:extLst>
  </p:cSld>
  <p:clrMapOvr>
    <a:masterClrMapping/>
  </p:clrMapOvr>
  <p:transition advTm="3000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47D5C-16D3-499E-8B24-7783A9C103C0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107442"/>
      </p:ext>
    </p:extLst>
  </p:cSld>
  <p:clrMapOvr>
    <a:masterClrMapping/>
  </p:clrMapOvr>
  <p:transition advTm="3000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877A0-7CE8-4825-81D1-6A3135C53A02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5574595"/>
      </p:ext>
    </p:extLst>
  </p:cSld>
  <p:clrMapOvr>
    <a:masterClrMapping/>
  </p:clrMapOvr>
  <p:transition advTm="3000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56617-CD94-4165-9813-D49655B71CF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51580"/>
      </p:ext>
    </p:extLst>
  </p:cSld>
  <p:clrMapOvr>
    <a:masterClrMapping/>
  </p:clrMapOvr>
  <p:transition advTm="3000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1B89-548A-4501-B6F9-74C6F87AD27C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143296"/>
      </p:ext>
    </p:extLst>
  </p:cSld>
  <p:clrMapOvr>
    <a:masterClrMapping/>
  </p:clrMapOvr>
  <p:transition advTm="3000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2C3F9D-8C79-4090-B7FF-DD43B5D7133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347109"/>
      </p:ext>
    </p:extLst>
  </p:cSld>
  <p:clrMapOvr>
    <a:masterClrMapping/>
  </p:clrMapOvr>
  <p:transition advTm="3000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7B742-2881-47CF-9AEE-56CE48A5EAA5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113868"/>
      </p:ext>
    </p:extLst>
  </p:cSld>
  <p:clrMapOvr>
    <a:masterClrMapping/>
  </p:clrMapOvr>
  <p:transition advTm="3000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ítulo y gráfi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gráfico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s-E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A2488D-85ED-422D-8EE1-25F7E5AB0391}" type="slidenum">
              <a:rPr lang="es-ES" alt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643375"/>
      </p:ext>
    </p:extLst>
  </p:cSld>
  <p:clrMapOvr>
    <a:masterClrMapping/>
  </p:clrMapOvr>
  <p:transition advTm="30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ción de pé de páx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212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osición de pé de páx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osición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446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do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cont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l-ES" smtClean="0"/>
              <a:t>Prema para editar estilos do texto</a:t>
            </a:r>
          </a:p>
        </p:txBody>
      </p:sp>
      <p:sp>
        <p:nvSpPr>
          <p:cNvPr id="5" name="Marcador de posición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pé de páx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580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xe con l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imax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gl-ES" smtClean="0"/>
              <a:t>Prema para editar estilos do texto</a:t>
            </a:r>
          </a:p>
        </p:txBody>
      </p:sp>
      <p:sp>
        <p:nvSpPr>
          <p:cNvPr id="5" name="Marcador de posición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pé de páx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posición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0920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gl-ES" smtClean="0"/>
              <a:t>Prema para editar o estilo do título do padrón</a:t>
            </a:r>
            <a:endParaRPr lang="es-ES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gl-ES" smtClean="0"/>
              <a:t>Prema para editar estilos do texto</a:t>
            </a:r>
          </a:p>
          <a:p>
            <a:pPr lvl="1"/>
            <a:r>
              <a:rPr lang="gl-ES" smtClean="0"/>
              <a:t>Segundo nivel</a:t>
            </a:r>
          </a:p>
          <a:p>
            <a:pPr lvl="2"/>
            <a:r>
              <a:rPr lang="gl-ES" smtClean="0"/>
              <a:t>Terceiro nivel</a:t>
            </a:r>
          </a:p>
          <a:p>
            <a:pPr lvl="3"/>
            <a:r>
              <a:rPr lang="gl-ES" smtClean="0"/>
              <a:t>Cuarto nivel</a:t>
            </a:r>
          </a:p>
          <a:p>
            <a:pPr lvl="4"/>
            <a:r>
              <a:rPr lang="gl-ES" smtClean="0"/>
              <a:t>Quinto nivel</a:t>
            </a:r>
            <a:endParaRPr lang="es-ES"/>
          </a:p>
        </p:txBody>
      </p:sp>
      <p:sp>
        <p:nvSpPr>
          <p:cNvPr id="4" name="Marcador de posición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D5785-8A43-4CC4-A705-D4AA7E8DB57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5/8/2014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osición de pé de páx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5B4CE-5129-41CA-A75E-F2AE589D1F4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53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E77EA-7BC4-4C0C-BAF7-B7E48AEAA8B9}" type="slidenum">
              <a:rPr lang="es-E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163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  <p:sldLayoutId id="2147483747" r:id="rId12"/>
  </p:sldLayoutIdLst>
  <p:transition advTm="3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E77EA-7BC4-4C0C-BAF7-B7E48AEAA8B9}" type="slidenum">
              <a:rPr lang="es-E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8375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  <p:sldLayoutId id="2147483760" r:id="rId12"/>
  </p:sldLayoutIdLst>
  <p:transition advTm="3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E77EA-7BC4-4C0C-BAF7-B7E48AEAA8B9}" type="slidenum">
              <a:rPr lang="es-E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895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transition advTm="3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alt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F4E77EA-7BC4-4C0C-BAF7-B7E48AEAA8B9}" type="slidenum">
              <a:rPr lang="es-ES" alt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 alt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168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</p:sldLayoutIdLst>
  <p:transition advTm="3000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Fontana ND Aa OsF" pitchFamily="8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jpe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52000">
              <a:schemeClr val="bg2"/>
            </a:gs>
            <a:gs pos="100000">
              <a:srgbClr val="AAA48C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 Diagonal Corner Rectangle 10"/>
          <p:cNvSpPr/>
          <p:nvPr/>
        </p:nvSpPr>
        <p:spPr>
          <a:xfrm flipV="1">
            <a:off x="6941383" y="188640"/>
            <a:ext cx="2057400" cy="2514600"/>
          </a:xfrm>
          <a:prstGeom prst="round2DiagRect">
            <a:avLst>
              <a:gd name="adj1" fmla="val 11225"/>
              <a:gd name="adj2" fmla="val 0"/>
            </a:avLst>
          </a:prstGeom>
          <a:solidFill>
            <a:schemeClr val="accent3">
              <a:lumMod val="75000"/>
              <a:alpha val="45000"/>
            </a:schemeClr>
          </a:solidFill>
          <a:ln>
            <a:noFill/>
          </a:ln>
          <a:effectLst>
            <a:glow rad="63500">
              <a:schemeClr val="bg1">
                <a:alpha val="40000"/>
              </a:schemeClr>
            </a:glow>
            <a:innerShdw blurRad="63500" dist="50800" dir="13500000">
              <a:prstClr val="black">
                <a:alpha val="35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prstClr val="white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83" y="190631"/>
            <a:ext cx="2514600" cy="2514600"/>
          </a:xfrm>
          <a:prstGeom prst="round2DiagRect">
            <a:avLst>
              <a:gd name="adj1" fmla="val 10730"/>
              <a:gd name="adj2" fmla="val 0"/>
            </a:avLst>
          </a:prstGeom>
          <a:blipFill>
            <a:blip r:embed="rId4"/>
            <a:stretch>
              <a:fillRect/>
            </a:stretch>
          </a:blipFill>
          <a:effectLst>
            <a:glow rad="101600">
              <a:schemeClr val="bg1">
                <a:alpha val="6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88640"/>
            <a:ext cx="3888432" cy="2514600"/>
          </a:xfrm>
          <a:prstGeom prst="round2DiagRect">
            <a:avLst>
              <a:gd name="adj1" fmla="val 10730"/>
              <a:gd name="adj2" fmla="val 0"/>
            </a:avLst>
          </a:prstGeom>
          <a:effectLst>
            <a:glow rad="63500">
              <a:schemeClr val="bg1"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2" name="Rectángulo 1"/>
          <p:cNvSpPr/>
          <p:nvPr/>
        </p:nvSpPr>
        <p:spPr>
          <a:xfrm>
            <a:off x="1493083" y="3697122"/>
            <a:ext cx="6408712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s-ES" sz="6600" dirty="0" smtClean="0">
                <a:solidFill>
                  <a:schemeClr val="bg1"/>
                </a:solidFill>
                <a:latin typeface="Fontana ND Cc OsF Semibold" pitchFamily="82" charset="0"/>
              </a:rPr>
              <a:t>La UNED en Lugo</a:t>
            </a:r>
            <a:endParaRPr lang="es-ES" sz="6600" dirty="0">
              <a:solidFill>
                <a:schemeClr val="bg1"/>
              </a:solidFill>
              <a:latin typeface="Fontana ND Cc OsF Semibold" pitchFamily="82" charset="0"/>
            </a:endParaRP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743" y="1044244"/>
            <a:ext cx="1692679" cy="807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8005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 txBox="1">
            <a:spLocks noChangeArrowheads="1"/>
          </p:cNvSpPr>
          <p:nvPr/>
        </p:nvSpPr>
        <p:spPr bwMode="auto">
          <a:xfrm>
            <a:off x="323528" y="1678580"/>
            <a:ext cx="3384872" cy="808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800" b="1" dirty="0" smtClean="0">
                <a:solidFill>
                  <a:schemeClr val="hlink"/>
                </a:solidFill>
              </a:rPr>
              <a:t>WEBCONFERENCIA</a:t>
            </a:r>
            <a:endParaRPr lang="es-ES" altLang="es-ES" sz="2800" b="1" dirty="0">
              <a:solidFill>
                <a:schemeClr val="hlink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000" dirty="0">
              <a:solidFill>
                <a:schemeClr val="hlink"/>
              </a:solidFill>
            </a:endParaRPr>
          </a:p>
        </p:txBody>
      </p:sp>
      <p:sp>
        <p:nvSpPr>
          <p:cNvPr id="40963" name="Rectangle 5"/>
          <p:cNvSpPr>
            <a:spLocks noChangeArrowheads="1"/>
          </p:cNvSpPr>
          <p:nvPr/>
        </p:nvSpPr>
        <p:spPr bwMode="auto">
          <a:xfrm>
            <a:off x="5724525" y="3213100"/>
            <a:ext cx="3132138" cy="1739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hangingPunct="1"/>
            <a:r>
              <a:rPr lang="es-ES" altLang="es-ES" dirty="0">
                <a:solidFill>
                  <a:schemeClr val="bg2"/>
                </a:solidFill>
                <a:latin typeface="Fontana ND Cc OsF Semibold" pitchFamily="82" charset="0"/>
              </a:rPr>
              <a:t>El alumno podrá recibir la tutoría en línea de nivel 2+ </a:t>
            </a:r>
            <a:r>
              <a:rPr lang="es-ES" altLang="es-ES" b="1" i="1" dirty="0">
                <a:solidFill>
                  <a:schemeClr val="bg2"/>
                </a:solidFill>
                <a:latin typeface="Fontana ND Cc OsF Semibold" pitchFamily="82" charset="0"/>
              </a:rPr>
              <a:t>desde cualquier lugar que disponga de un ordenador con acceso a Internet</a:t>
            </a:r>
            <a:r>
              <a:rPr lang="es-ES" altLang="es-ES" dirty="0">
                <a:solidFill>
                  <a:schemeClr val="bg2"/>
                </a:solidFill>
                <a:latin typeface="Fontana ND Cc OsF Semibold" pitchFamily="82" charset="0"/>
              </a:rPr>
              <a:t> (trabajo, domicilio particular…). </a:t>
            </a:r>
          </a:p>
        </p:txBody>
      </p:sp>
      <p:sp>
        <p:nvSpPr>
          <p:cNvPr id="91143" name="Rectangle 7"/>
          <p:cNvSpPr>
            <a:spLocks noChangeArrowheads="1"/>
          </p:cNvSpPr>
          <p:nvPr/>
        </p:nvSpPr>
        <p:spPr bwMode="auto">
          <a:xfrm>
            <a:off x="457200" y="5572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algn="ctr" eaLnBrk="1" hangingPunct="1"/>
            <a:r>
              <a:rPr lang="es-ES" altLang="es-ES" sz="2800" dirty="0" smtClean="0">
                <a:solidFill>
                  <a:schemeClr val="bg1"/>
                </a:solidFill>
              </a:rPr>
              <a:t>¿Cómo se estudia en la UNED?</a:t>
            </a:r>
          </a:p>
        </p:txBody>
      </p:sp>
      <p:pic>
        <p:nvPicPr>
          <p:cNvPr id="40965" name="Picture 8" descr="UNED-INTECC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1700213"/>
            <a:ext cx="1655763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646363"/>
            <a:ext cx="4248150" cy="2943225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4706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1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1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  <p:bldP spid="40963" grpId="0"/>
      <p:bldP spid="9114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544" y="1917719"/>
            <a:ext cx="8229600" cy="796925"/>
          </a:xfrm>
        </p:spPr>
        <p:txBody>
          <a:bodyPr/>
          <a:lstStyle/>
          <a:p>
            <a:pPr eaLnBrk="1" hangingPunct="1"/>
            <a:r>
              <a:rPr lang="es-ES" altLang="es-ES" sz="2800" dirty="0" smtClean="0">
                <a:solidFill>
                  <a:srgbClr val="FF9933"/>
                </a:solidFill>
              </a:rPr>
              <a:t>Plataforma de Trabajo colaborativo: </a:t>
            </a:r>
            <a:r>
              <a:rPr lang="es-ES" altLang="es-ES" sz="2800" dirty="0" err="1" smtClean="0">
                <a:solidFill>
                  <a:srgbClr val="FF9933"/>
                </a:solidFill>
              </a:rPr>
              <a:t>alF</a:t>
            </a:r>
            <a:endParaRPr lang="es-ES" altLang="es-ES" sz="2800" dirty="0" smtClean="0">
              <a:solidFill>
                <a:srgbClr val="FF9933"/>
              </a:solidFill>
            </a:endParaRPr>
          </a:p>
        </p:txBody>
      </p:sp>
      <p:pic>
        <p:nvPicPr>
          <p:cNvPr id="34819" name="Picture 3" descr="alf1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2708920"/>
            <a:ext cx="5976937" cy="348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0" name="Rectangle 4"/>
          <p:cNvSpPr>
            <a:spLocks noChangeArrowheads="1"/>
          </p:cNvSpPr>
          <p:nvPr/>
        </p:nvSpPr>
        <p:spPr bwMode="auto">
          <a:xfrm>
            <a:off x="457200" y="5572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algn="ctr" eaLnBrk="1" hangingPunct="1"/>
            <a:r>
              <a:rPr lang="es-ES" altLang="es-ES" sz="2800" dirty="0" smtClean="0">
                <a:solidFill>
                  <a:schemeClr val="bg1"/>
                </a:solidFill>
              </a:rPr>
              <a:t>¿Cómo se estudia en la UNED?</a:t>
            </a:r>
            <a:endParaRPr lang="es-ES" altLang="es-ES" sz="2800" dirty="0">
              <a:solidFill>
                <a:schemeClr val="bg1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112163" y="1586136"/>
            <a:ext cx="287129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0"/>
              </a:spcBef>
            </a:pPr>
            <a:r>
              <a:rPr lang="es-ES" altLang="es-ES" sz="2400" b="1" dirty="0" smtClean="0">
                <a:solidFill>
                  <a:schemeClr val="hlink"/>
                </a:solidFill>
              </a:rPr>
              <a:t>CURSOS VIRTUALES</a:t>
            </a:r>
            <a:endParaRPr lang="es-ES" altLang="es-ES" sz="24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493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6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48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4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/>
      <p:bldP spid="9626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7"/>
          <p:cNvSpPr>
            <a:spLocks noGrp="1"/>
          </p:cNvSpPr>
          <p:nvPr>
            <p:ph type="title"/>
          </p:nvPr>
        </p:nvSpPr>
        <p:spPr>
          <a:xfrm>
            <a:off x="2339752" y="5517232"/>
            <a:ext cx="6336704" cy="792088"/>
          </a:xfrm>
        </p:spPr>
        <p:txBody>
          <a:bodyPr/>
          <a:lstStyle/>
          <a:p>
            <a:pPr algn="r"/>
            <a:r>
              <a:rPr lang="es-ES" dirty="0" smtClean="0">
                <a:solidFill>
                  <a:schemeClr val="bg1"/>
                </a:solidFill>
                <a:latin typeface="Fontana ND Aa OsF" pitchFamily="82" charset="0"/>
              </a:rPr>
              <a:t>Gracias por su atención</a:t>
            </a:r>
            <a:endParaRPr lang="es-ES" dirty="0">
              <a:solidFill>
                <a:schemeClr val="bg1"/>
              </a:solidFill>
              <a:latin typeface="Fontana ND Aa OsF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787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z="2600" dirty="0" smtClean="0">
                <a:solidFill>
                  <a:schemeClr val="bg1"/>
                </a:solidFill>
              </a:rPr>
              <a:t>El</a:t>
            </a:r>
            <a:r>
              <a:rPr lang="es-ES" altLang="es-ES" sz="2600" b="1" dirty="0" smtClean="0">
                <a:solidFill>
                  <a:schemeClr val="bg1"/>
                </a:solidFill>
              </a:rPr>
              <a:t> </a:t>
            </a:r>
            <a:r>
              <a:rPr lang="es-ES" altLang="es-ES" sz="2600" dirty="0" smtClean="0">
                <a:solidFill>
                  <a:schemeClr val="bg1"/>
                </a:solidFill>
              </a:rPr>
              <a:t>10% de los universitarios estudia en la UNED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33463" y="1887538"/>
            <a:ext cx="7499350" cy="3629025"/>
          </a:xfrm>
        </p:spPr>
        <p:txBody>
          <a:bodyPr/>
          <a:lstStyle/>
          <a:p>
            <a:pPr eaLnBrk="1" hangingPunct="1">
              <a:buClr>
                <a:srgbClr val="005E5C"/>
              </a:buClr>
              <a:buSzPct val="80000"/>
              <a:buFont typeface="Wingdings" pitchFamily="2" charset="2"/>
              <a:buNone/>
            </a:pPr>
            <a:endParaRPr lang="es-ES" altLang="es-ES" sz="2400" dirty="0" smtClean="0">
              <a:solidFill>
                <a:srgbClr val="4D4D4D"/>
              </a:solidFill>
            </a:endParaRPr>
          </a:p>
          <a:p>
            <a:pPr eaLnBrk="1" hangingPunct="1">
              <a:buClr>
                <a:srgbClr val="005E5C"/>
              </a:buClr>
              <a:buSzPct val="80000"/>
              <a:buFont typeface="Wingdings" pitchFamily="2" charset="2"/>
              <a:buChar char="§"/>
            </a:pPr>
            <a:r>
              <a:rPr lang="es-ES" altLang="es-ES" sz="2400" dirty="0" smtClean="0">
                <a:solidFill>
                  <a:srgbClr val="4D4D4D"/>
                </a:solidFill>
              </a:rPr>
              <a:t>Universidad pública presente en 3 continentes </a:t>
            </a:r>
          </a:p>
          <a:p>
            <a:pPr eaLnBrk="1" hangingPunct="1">
              <a:buClr>
                <a:srgbClr val="005E5C"/>
              </a:buClr>
              <a:buSzPct val="80000"/>
              <a:buFont typeface="Wingdings" pitchFamily="2" charset="2"/>
              <a:buChar char="§"/>
            </a:pPr>
            <a:endParaRPr lang="es-ES" altLang="es-ES" sz="2400" dirty="0" smtClean="0">
              <a:solidFill>
                <a:srgbClr val="4D4D4D"/>
              </a:solidFill>
            </a:endParaRPr>
          </a:p>
          <a:p>
            <a:pPr eaLnBrk="1" hangingPunct="1">
              <a:buClr>
                <a:srgbClr val="005E5C"/>
              </a:buClr>
              <a:buSzPct val="80000"/>
              <a:buFont typeface="Wingdings" pitchFamily="2" charset="2"/>
              <a:buChar char="§"/>
            </a:pPr>
            <a:r>
              <a:rPr lang="es-ES" altLang="es-ES" sz="2400" dirty="0" smtClean="0">
                <a:solidFill>
                  <a:srgbClr val="4D4D4D"/>
                </a:solidFill>
              </a:rPr>
              <a:t>Por su cercanía, su alta tasa de empleabilidad y su vocación social decidida a favor del desarrollo: Mayor número de estudiantes (216.579). </a:t>
            </a:r>
          </a:p>
        </p:txBody>
      </p:sp>
    </p:spTree>
    <p:extLst>
      <p:ext uri="{BB962C8B-B14F-4D97-AF65-F5344CB8AC3E}">
        <p14:creationId xmlns:p14="http://schemas.microsoft.com/office/powerpoint/2010/main" val="226972655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6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0"/>
                                        <p:tgtEl>
                                          <p:spTgt spid="368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59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0"/>
          <p:cNvSpPr>
            <a:spLocks noChangeArrowheads="1"/>
          </p:cNvSpPr>
          <p:nvPr/>
        </p:nvSpPr>
        <p:spPr bwMode="auto">
          <a:xfrm>
            <a:off x="468313" y="549275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2800" b="1" dirty="0" smtClean="0">
                <a:solidFill>
                  <a:srgbClr val="FFFFFF"/>
                </a:solidFill>
              </a:rPr>
              <a:t>1. La mayor universidad</a:t>
            </a:r>
          </a:p>
        </p:txBody>
      </p:sp>
      <p:sp>
        <p:nvSpPr>
          <p:cNvPr id="23564" name="Text Box 12"/>
          <p:cNvSpPr txBox="1">
            <a:spLocks noChangeArrowheads="1"/>
          </p:cNvSpPr>
          <p:nvPr/>
        </p:nvSpPr>
        <p:spPr bwMode="auto">
          <a:xfrm>
            <a:off x="323850" y="2133600"/>
            <a:ext cx="8424863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5E5C"/>
              </a:buClr>
              <a:buSzPct val="80000"/>
              <a:buFont typeface="Wingdings" pitchFamily="2" charset="2"/>
              <a:buChar char="§"/>
            </a:pPr>
            <a:r>
              <a:rPr lang="es-ES" altLang="es-ES" sz="2400" dirty="0" smtClean="0">
                <a:solidFill>
                  <a:srgbClr val="4D4D4D"/>
                </a:solidFill>
              </a:rPr>
              <a:t> Más de un millón de personas han pasado por la UNED en estos 40 años para obtener una licenciatura o acceder a la universidad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5E5C"/>
              </a:buClr>
              <a:buSzPct val="80000"/>
              <a:buFont typeface="Wingdings" pitchFamily="2" charset="2"/>
              <a:buChar char="§"/>
            </a:pPr>
            <a:endParaRPr lang="es-ES" altLang="es-ES" sz="2400" dirty="0" smtClean="0">
              <a:solidFill>
                <a:srgbClr val="4D4D4D"/>
              </a:solidFill>
            </a:endParaRP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  <a:buClr>
                <a:srgbClr val="005E5C"/>
              </a:buClr>
              <a:buSzPct val="80000"/>
              <a:buFont typeface="Wingdings" pitchFamily="2" charset="2"/>
              <a:buChar char="§"/>
            </a:pPr>
            <a:r>
              <a:rPr lang="es-ES" altLang="es-ES" sz="2400" dirty="0" smtClean="0">
                <a:solidFill>
                  <a:srgbClr val="4D4D4D"/>
                </a:solidFill>
              </a:rPr>
              <a:t> Profesores (1.450), tutores </a:t>
            </a:r>
            <a:r>
              <a:rPr lang="es-ES" altLang="es-ES" sz="2400" dirty="0">
                <a:solidFill>
                  <a:srgbClr val="4D4D4D"/>
                </a:solidFill>
              </a:rPr>
              <a:t>(6.758) </a:t>
            </a:r>
            <a:r>
              <a:rPr lang="es-ES" altLang="es-ES" sz="2400" dirty="0" smtClean="0">
                <a:solidFill>
                  <a:srgbClr val="4D4D4D"/>
                </a:solidFill>
              </a:rPr>
              <a:t>y personal de administración y servicios (2.000) garantizan un mejor servicio al estudiante</a:t>
            </a:r>
          </a:p>
        </p:txBody>
      </p:sp>
    </p:spTree>
    <p:extLst>
      <p:ext uri="{BB962C8B-B14F-4D97-AF65-F5344CB8AC3E}">
        <p14:creationId xmlns:p14="http://schemas.microsoft.com/office/powerpoint/2010/main" val="3036948904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9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9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9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3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300" fill="hold"/>
                                        <p:tgtEl>
                                          <p:spTgt spid="235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300"/>
                                        <p:tgtEl>
                                          <p:spTgt spid="23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2356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548680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z="2800" b="1" dirty="0" smtClean="0">
                <a:solidFill>
                  <a:schemeClr val="bg1"/>
                </a:solidFill>
              </a:rPr>
              <a:t>2. La más cercana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844675"/>
            <a:ext cx="8569325" cy="35575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s-ES" altLang="es-ES" sz="2400" b="1" dirty="0" smtClean="0">
                <a:solidFill>
                  <a:srgbClr val="FF9933"/>
                </a:solidFill>
              </a:rPr>
              <a:t>Proximidad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s-ES" altLang="es-ES" sz="2400" dirty="0" smtClean="0">
                <a:solidFill>
                  <a:srgbClr val="4D4D4D"/>
                </a:solidFill>
              </a:rPr>
              <a:t>    Presente en todas las autonomías (62 Centros Asociados, más de 120 aulas universitarias y 155 Aulas multimedia de última generación –AVIP- en España)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s-ES" altLang="es-ES" sz="2400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s-ES" altLang="es-ES" sz="2400" b="1" dirty="0" smtClean="0">
                <a:solidFill>
                  <a:srgbClr val="FF9933"/>
                </a:solidFill>
              </a:rPr>
              <a:t>Global 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s-ES" altLang="es-ES" sz="2400" dirty="0" smtClean="0">
                <a:solidFill>
                  <a:srgbClr val="4D4D4D"/>
                </a:solidFill>
              </a:rPr>
              <a:t>   Doce centros extranjeros en Europa, América y África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s-ES" altLang="es-ES" sz="2400" dirty="0" smtClean="0">
              <a:solidFill>
                <a:srgbClr val="4D4D4D"/>
              </a:solidFill>
            </a:endParaRP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s-ES" altLang="es-ES" sz="2400" b="1" dirty="0" smtClean="0">
                <a:solidFill>
                  <a:srgbClr val="FF9933"/>
                </a:solidFill>
              </a:rPr>
              <a:t>Moderna y Flexible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r>
              <a:rPr lang="es-ES" altLang="es-ES" sz="2400" dirty="0" smtClean="0">
                <a:solidFill>
                  <a:srgbClr val="4D4D4D"/>
                </a:solidFill>
              </a:rPr>
              <a:t>   Consigue adaptarse a las necesidades de los estudiantes</a:t>
            </a:r>
          </a:p>
          <a:p>
            <a:pPr eaLnBrk="1" hangingPunct="1">
              <a:lnSpc>
                <a:spcPct val="90000"/>
              </a:lnSpc>
              <a:buClr>
                <a:schemeClr val="tx1"/>
              </a:buClr>
              <a:buFontTx/>
              <a:buNone/>
            </a:pPr>
            <a:endParaRPr lang="es-ES" altLang="es-ES" sz="2400" dirty="0" smtClean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711738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2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1628775"/>
            <a:ext cx="8229600" cy="1439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" altLang="es-ES" sz="2000" b="1" dirty="0" smtClean="0">
                <a:solidFill>
                  <a:srgbClr val="FF9933"/>
                </a:solidFill>
              </a:rPr>
              <a:t>Cercanía </a:t>
            </a:r>
            <a:r>
              <a:rPr lang="es-ES" altLang="es-ES" sz="2000" dirty="0" smtClean="0">
                <a:solidFill>
                  <a:schemeClr val="bg2"/>
                </a:solidFill>
              </a:rPr>
              <a:t>los </a:t>
            </a:r>
            <a:r>
              <a:rPr lang="es-ES" altLang="es-ES" sz="2000" b="1" dirty="0" smtClean="0">
                <a:solidFill>
                  <a:srgbClr val="FF9933"/>
                </a:solidFill>
              </a:rPr>
              <a:t>Campus territoriales</a:t>
            </a:r>
            <a:r>
              <a:rPr lang="es-ES" altLang="es-ES" sz="2000" dirty="0" smtClean="0">
                <a:solidFill>
                  <a:schemeClr val="bg2"/>
                </a:solidFill>
              </a:rPr>
              <a:t> con el objetivo de homogeneizar y optimizar los servicios que reciben nuestros alumnos</a:t>
            </a:r>
            <a:endParaRPr lang="es-ES" altLang="es-ES" sz="18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s-ES" altLang="es-ES" sz="20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" altLang="es-ES" sz="2000" dirty="0" smtClean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0243" name="Rectangle 3"/>
          <p:cNvSpPr>
            <a:spLocks noChangeArrowheads="1"/>
          </p:cNvSpPr>
          <p:nvPr/>
        </p:nvSpPr>
        <p:spPr bwMode="auto">
          <a:xfrm>
            <a:off x="323850" y="5572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algn="ctr" eaLnBrk="1" hangingPunct="1"/>
            <a:r>
              <a:rPr lang="es-ES" altLang="es-ES" sz="3200" b="1" dirty="0">
                <a:solidFill>
                  <a:schemeClr val="bg1"/>
                </a:solidFill>
              </a:rPr>
              <a:t>2. La más cercana</a:t>
            </a:r>
          </a:p>
        </p:txBody>
      </p:sp>
      <p:pic>
        <p:nvPicPr>
          <p:cNvPr id="10245" name="Picture 6" descr="Alianza_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3" y="3043238"/>
            <a:ext cx="3241675" cy="2617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8" descr="Logo Campus Noroe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2408238"/>
            <a:ext cx="2232025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7" name="Text Box 9"/>
          <p:cNvSpPr txBox="1">
            <a:spLocks noChangeArrowheads="1"/>
          </p:cNvSpPr>
          <p:nvPr/>
        </p:nvSpPr>
        <p:spPr bwMode="auto">
          <a:xfrm>
            <a:off x="6300787" y="3789040"/>
            <a:ext cx="2663825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chemeClr val="bg2"/>
                </a:solidFill>
              </a:rPr>
              <a:t>7 Centros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chemeClr val="bg2"/>
                </a:solidFill>
              </a:rPr>
              <a:t>16 Aulas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b="1" dirty="0">
                <a:solidFill>
                  <a:schemeClr val="bg2"/>
                </a:solidFill>
              </a:rPr>
              <a:t>700 profesores tutores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b="1" dirty="0" smtClean="0">
                <a:solidFill>
                  <a:schemeClr val="bg2"/>
                </a:solidFill>
              </a:rPr>
              <a:t>23.000 alumnos</a:t>
            </a:r>
          </a:p>
          <a:p>
            <a:pPr eaLnBrk="1" hangingPunct="1">
              <a:spcBef>
                <a:spcPct val="50000"/>
              </a:spcBef>
            </a:pPr>
            <a:r>
              <a:rPr lang="es-ES" altLang="es-ES" b="1" dirty="0" smtClean="0">
                <a:solidFill>
                  <a:schemeClr val="bg2"/>
                </a:solidFill>
              </a:rPr>
              <a:t>34 alumnos/ tutor</a:t>
            </a:r>
            <a:endParaRPr lang="es-ES" altLang="es-ES" b="1" dirty="0">
              <a:solidFill>
                <a:schemeClr val="bg2"/>
              </a:solidFill>
            </a:endParaRPr>
          </a:p>
        </p:txBody>
      </p:sp>
      <p:pic>
        <p:nvPicPr>
          <p:cNvPr id="10248" name="Picture 10" descr="Red_Noroeste_0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3128168"/>
            <a:ext cx="229076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9" name="AutoShape 11"/>
          <p:cNvSpPr>
            <a:spLocks noChangeArrowheads="1"/>
          </p:cNvSpPr>
          <p:nvPr/>
        </p:nvSpPr>
        <p:spPr bwMode="auto">
          <a:xfrm rot="-5400000">
            <a:off x="2880519" y="-423069"/>
            <a:ext cx="647700" cy="6192838"/>
          </a:xfrm>
          <a:prstGeom prst="curvedLeftArrow">
            <a:avLst>
              <a:gd name="adj1" fmla="val 191226"/>
              <a:gd name="adj2" fmla="val 382451"/>
              <a:gd name="adj3" fmla="val 33333"/>
            </a:avLst>
          </a:prstGeom>
          <a:solidFill>
            <a:srgbClr val="0033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hangingPunct="1"/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88899153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2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4" grpId="0" build="p"/>
      <p:bldP spid="10243" grpId="0"/>
      <p:bldP spid="10247" grpId="0"/>
      <p:bldP spid="102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19113" y="1628775"/>
            <a:ext cx="8229600" cy="14398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" altLang="es-ES" sz="2400" b="1" dirty="0" smtClean="0">
                <a:solidFill>
                  <a:srgbClr val="FF9933"/>
                </a:solidFill>
              </a:rPr>
              <a:t>Cercanía:</a:t>
            </a:r>
            <a:r>
              <a:rPr lang="es-ES" altLang="es-ES" sz="2400" dirty="0" smtClean="0">
                <a:solidFill>
                  <a:schemeClr val="bg2"/>
                </a:solidFill>
              </a:rPr>
              <a:t> El Centro Universitario de Lugo en el Campus Noroeste de la UNED</a:t>
            </a:r>
            <a:endParaRPr lang="es-ES" altLang="es-ES" sz="20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endParaRPr lang="es-ES" altLang="es-ES" sz="2400" dirty="0" smtClean="0">
              <a:solidFill>
                <a:schemeClr val="bg2"/>
              </a:solidFill>
            </a:endParaRPr>
          </a:p>
          <a:p>
            <a:pPr eaLnBrk="1" hangingPunct="1">
              <a:lnSpc>
                <a:spcPct val="80000"/>
              </a:lnSpc>
              <a:buClr>
                <a:schemeClr val="tx1"/>
              </a:buClr>
              <a:buFontTx/>
              <a:buNone/>
            </a:pPr>
            <a:r>
              <a:rPr lang="es-ES" altLang="es-ES" sz="2400" dirty="0" smtClean="0">
                <a:solidFill>
                  <a:srgbClr val="4D4D4D"/>
                </a:solidFill>
              </a:rPr>
              <a:t> 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850" y="5572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s-ES" altLang="es-ES" sz="3200" b="1" dirty="0" smtClean="0">
                <a:solidFill>
                  <a:srgbClr val="FFFFFF"/>
                </a:solidFill>
              </a:rPr>
              <a:t>2. La más cercana</a:t>
            </a:r>
          </a:p>
        </p:txBody>
      </p:sp>
      <p:pic>
        <p:nvPicPr>
          <p:cNvPr id="13316" name="Picture 4" descr="LOGO_Fed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5373688"/>
            <a:ext cx="1368425" cy="695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6" descr="Logo Campus Noroes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981325"/>
            <a:ext cx="1798638" cy="87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7"/>
          <p:cNvSpPr txBox="1">
            <a:spLocks noChangeArrowheads="1"/>
          </p:cNvSpPr>
          <p:nvPr/>
        </p:nvSpPr>
        <p:spPr bwMode="auto">
          <a:xfrm>
            <a:off x="6372225" y="3213100"/>
            <a:ext cx="2663825" cy="187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b="1" dirty="0" smtClean="0">
                <a:solidFill>
                  <a:srgbClr val="808080"/>
                </a:solidFill>
              </a:rPr>
              <a:t>Centro Universitario UNED Lugo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b="1" dirty="0" smtClean="0">
                <a:solidFill>
                  <a:srgbClr val="808080"/>
                </a:solidFill>
              </a:rPr>
              <a:t>3 Aulas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b="1" dirty="0" smtClean="0">
                <a:solidFill>
                  <a:srgbClr val="808080"/>
                </a:solidFill>
              </a:rPr>
              <a:t>82 profesores tutores</a:t>
            </a:r>
          </a:p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s-ES" altLang="es-ES" b="1" dirty="0" smtClean="0">
                <a:solidFill>
                  <a:srgbClr val="808080"/>
                </a:solidFill>
              </a:rPr>
              <a:t>1.400 alumnos</a:t>
            </a:r>
          </a:p>
        </p:txBody>
      </p:sp>
      <p:pic>
        <p:nvPicPr>
          <p:cNvPr id="13319" name="Picture 8" descr="Red_Noroeste_0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375" y="3933825"/>
            <a:ext cx="16859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AutoShape 9"/>
          <p:cNvSpPr>
            <a:spLocks noChangeArrowheads="1"/>
          </p:cNvSpPr>
          <p:nvPr/>
        </p:nvSpPr>
        <p:spPr bwMode="auto">
          <a:xfrm rot="-5400000">
            <a:off x="2232026" y="655637"/>
            <a:ext cx="647700" cy="3889375"/>
          </a:xfrm>
          <a:prstGeom prst="curvedLeftArrow">
            <a:avLst>
              <a:gd name="adj1" fmla="val 120098"/>
              <a:gd name="adj2" fmla="val 240196"/>
              <a:gd name="adj3" fmla="val 33333"/>
            </a:avLst>
          </a:prstGeom>
          <a:solidFill>
            <a:srgbClr val="003300">
              <a:alpha val="3803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s-ES" altLang="es-ES" smtClean="0">
              <a:solidFill>
                <a:srgbClr val="000000"/>
              </a:solidFill>
            </a:endParaRPr>
          </a:p>
        </p:txBody>
      </p:sp>
      <p:grpSp>
        <p:nvGrpSpPr>
          <p:cNvPr id="13321" name="Group 20"/>
          <p:cNvGrpSpPr>
            <a:grpSpLocks/>
          </p:cNvGrpSpPr>
          <p:nvPr/>
        </p:nvGrpSpPr>
        <p:grpSpPr bwMode="auto">
          <a:xfrm>
            <a:off x="2555875" y="2997200"/>
            <a:ext cx="3529013" cy="3073400"/>
            <a:chOff x="1611" y="1842"/>
            <a:chExt cx="2223" cy="1936"/>
          </a:xfrm>
        </p:grpSpPr>
        <p:pic>
          <p:nvPicPr>
            <p:cNvPr id="13322" name="Picture 12" descr="Logo Lugo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2500"/>
              <a:ext cx="906" cy="4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3" name="Picture 1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0" y="1842"/>
              <a:ext cx="347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4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4" y="1842"/>
              <a:ext cx="333" cy="5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325" name="Picture 1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35" y="3027"/>
              <a:ext cx="484" cy="5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326" name="Text Box 16"/>
            <p:cNvSpPr txBox="1">
              <a:spLocks noChangeArrowheads="1"/>
            </p:cNvSpPr>
            <p:nvPr/>
          </p:nvSpPr>
          <p:spPr bwMode="auto">
            <a:xfrm>
              <a:off x="1611" y="2024"/>
              <a:ext cx="542" cy="172"/>
            </a:xfrm>
            <a:prstGeom prst="rect">
              <a:avLst/>
            </a:prstGeom>
            <a:gradFill rotWithShape="1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18900000" scaled="1"/>
            </a:gradFill>
            <a:ln w="9525">
              <a:solidFill>
                <a:srgbClr val="008000"/>
              </a:solidFill>
              <a:miter lim="800000"/>
              <a:headEnd/>
              <a:tailEnd/>
            </a:ln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900" b="1" smtClean="0">
                  <a:solidFill>
                    <a:srgbClr val="000000"/>
                  </a:solidFill>
                </a:rPr>
                <a:t>AULA DE FOZ</a:t>
              </a:r>
              <a:endParaRPr lang="es-ES" altLang="es-ES" sz="900" smtClean="0">
                <a:solidFill>
                  <a:srgbClr val="000000"/>
                </a:solidFill>
              </a:endParaRPr>
            </a:p>
          </p:txBody>
        </p:sp>
        <p:sp>
          <p:nvSpPr>
            <p:cNvPr id="13327" name="Text Box 17"/>
            <p:cNvSpPr txBox="1">
              <a:spLocks noChangeArrowheads="1"/>
            </p:cNvSpPr>
            <p:nvPr/>
          </p:nvSpPr>
          <p:spPr bwMode="auto">
            <a:xfrm>
              <a:off x="3140" y="2024"/>
              <a:ext cx="694" cy="172"/>
            </a:xfrm>
            <a:prstGeom prst="rect">
              <a:avLst/>
            </a:prstGeom>
            <a:gradFill rotWithShape="1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18900000" scaled="1"/>
            </a:gra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900" b="1" smtClean="0">
                  <a:solidFill>
                    <a:srgbClr val="000000"/>
                  </a:solidFill>
                </a:rPr>
                <a:t>AULA DE VIVEIRO</a:t>
              </a:r>
              <a:endParaRPr lang="es-ES" altLang="es-ES" sz="900" smtClean="0">
                <a:solidFill>
                  <a:srgbClr val="000000"/>
                </a:solidFill>
              </a:endParaRPr>
            </a:p>
          </p:txBody>
        </p:sp>
        <p:sp>
          <p:nvSpPr>
            <p:cNvPr id="13328" name="Text Box 18"/>
            <p:cNvSpPr txBox="1">
              <a:spLocks noChangeArrowheads="1"/>
            </p:cNvSpPr>
            <p:nvPr/>
          </p:nvSpPr>
          <p:spPr bwMode="auto">
            <a:xfrm>
              <a:off x="2317" y="3606"/>
              <a:ext cx="792" cy="172"/>
            </a:xfrm>
            <a:prstGeom prst="rect">
              <a:avLst/>
            </a:prstGeom>
            <a:gradFill rotWithShape="1">
              <a:gsLst>
                <a:gs pos="0">
                  <a:srgbClr val="475E00"/>
                </a:gs>
                <a:gs pos="50000">
                  <a:srgbClr val="99CC00"/>
                </a:gs>
                <a:gs pos="100000">
                  <a:srgbClr val="475E00"/>
                </a:gs>
              </a:gsLst>
              <a:lin ang="18900000" scaled="1"/>
            </a:gradFill>
            <a:ln w="9525" algn="ctr">
              <a:solidFill>
                <a:srgbClr val="008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Fontana ND Aa OsF" pitchFamily="8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Fontana ND Aa OsF" pitchFamily="82" charset="0"/>
                </a:defRPr>
              </a:lvl9pPr>
            </a:lstStyle>
            <a:p>
              <a:pPr algn="ctr"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s-ES" altLang="es-ES" sz="900" b="1" smtClean="0">
                  <a:solidFill>
                    <a:srgbClr val="000000"/>
                  </a:solidFill>
                </a:rPr>
                <a:t>AULA DE MONFORTE</a:t>
              </a:r>
              <a:endParaRPr lang="es-ES" altLang="es-ES" sz="900" smtClean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66572676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04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3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3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8" grpId="0" build="p"/>
      <p:bldP spid="13315" grpId="0"/>
      <p:bldP spid="13318" grpId="0"/>
      <p:bldP spid="133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z="2600" b="1" dirty="0" smtClean="0">
                <a:solidFill>
                  <a:schemeClr val="bg1"/>
                </a:solidFill>
              </a:rPr>
              <a:t>¿Qué puedo estudiar en la UNED de Lugo?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560" y="1607870"/>
            <a:ext cx="6120680" cy="533349"/>
          </a:xfrm>
        </p:spPr>
        <p:txBody>
          <a:bodyPr/>
          <a:lstStyle/>
          <a:p>
            <a:pPr eaLnBrk="1" hangingPunct="1">
              <a:buClr>
                <a:srgbClr val="005E5C"/>
              </a:buClr>
              <a:buSzPct val="80000"/>
              <a:buFont typeface="Wingdings" pitchFamily="2" charset="2"/>
              <a:buNone/>
            </a:pPr>
            <a:r>
              <a:rPr lang="es-ES" altLang="es-ES" sz="2400" b="1" dirty="0" smtClean="0">
                <a:solidFill>
                  <a:srgbClr val="4D4D4D"/>
                </a:solidFill>
              </a:rPr>
              <a:t>acceso a mayores de 25, 40 y 45 años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389753"/>
            <a:ext cx="6340841" cy="3804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3333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C0C0C0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611560" y="2139200"/>
            <a:ext cx="1584176" cy="533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Clr>
                <a:srgbClr val="005E5C"/>
              </a:buClr>
              <a:buSzPct val="80000"/>
              <a:buFont typeface="Wingdings" pitchFamily="2" charset="2"/>
              <a:buNone/>
            </a:pPr>
            <a:r>
              <a:rPr lang="es-ES" altLang="es-ES" sz="2400" b="1" kern="0" dirty="0" smtClean="0">
                <a:solidFill>
                  <a:srgbClr val="4D4D4D"/>
                </a:solidFill>
              </a:rPr>
              <a:t>grados</a:t>
            </a:r>
          </a:p>
        </p:txBody>
      </p:sp>
    </p:spTree>
    <p:extLst>
      <p:ext uri="{BB962C8B-B14F-4D97-AF65-F5344CB8AC3E}">
        <p14:creationId xmlns:p14="http://schemas.microsoft.com/office/powerpoint/2010/main" val="2496679824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68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 build="p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57213"/>
            <a:ext cx="8229600" cy="1143000"/>
          </a:xfrm>
        </p:spPr>
        <p:txBody>
          <a:bodyPr/>
          <a:lstStyle/>
          <a:p>
            <a:pPr eaLnBrk="1" hangingPunct="1"/>
            <a:r>
              <a:rPr lang="es-ES" altLang="es-ES" sz="2600" b="1" dirty="0" smtClean="0">
                <a:solidFill>
                  <a:schemeClr val="bg1"/>
                </a:solidFill>
              </a:rPr>
              <a:t>¿Qué puedo estudiar en la UNED de Lugo?</a:t>
            </a:r>
          </a:p>
        </p:txBody>
      </p:sp>
      <p:sp>
        <p:nvSpPr>
          <p:cNvPr id="2" name="1 Rectángulo"/>
          <p:cNvSpPr/>
          <p:nvPr/>
        </p:nvSpPr>
        <p:spPr>
          <a:xfrm>
            <a:off x="1011571" y="1594701"/>
            <a:ext cx="353550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postgrados</a:t>
            </a:r>
            <a:endParaRPr lang="es-ES" sz="2400" b="1" dirty="0"/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dirty="0"/>
              <a:t>Másteres de EEES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dirty="0"/>
              <a:t>Doctorado </a:t>
            </a:r>
            <a:r>
              <a:rPr lang="es-ES" dirty="0" smtClean="0"/>
              <a:t>EEES</a:t>
            </a:r>
            <a:endParaRPr lang="es-ES" dirty="0"/>
          </a:p>
        </p:txBody>
      </p:sp>
      <p:sp>
        <p:nvSpPr>
          <p:cNvPr id="3" name="2 Rectángulo"/>
          <p:cNvSpPr/>
          <p:nvPr/>
        </p:nvSpPr>
        <p:spPr>
          <a:xfrm>
            <a:off x="1011571" y="4581128"/>
            <a:ext cx="737018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/>
              <a:t>cursos de formación permanente (Sede Central)</a:t>
            </a:r>
          </a:p>
          <a:p>
            <a:r>
              <a:rPr lang="es-ES" sz="2400" b="1" dirty="0"/>
              <a:t>cursos de Extensión Universitaria: </a:t>
            </a:r>
            <a:r>
              <a:rPr lang="es-ES" dirty="0" smtClean="0"/>
              <a:t>Campus </a:t>
            </a:r>
            <a:r>
              <a:rPr lang="es-ES" dirty="0"/>
              <a:t>y </a:t>
            </a:r>
            <a:r>
              <a:rPr lang="es-ES" dirty="0" smtClean="0"/>
              <a:t>C. A. </a:t>
            </a:r>
          </a:p>
          <a:p>
            <a:r>
              <a:rPr lang="es-ES" sz="2400" b="1" dirty="0" smtClean="0"/>
              <a:t>cursos </a:t>
            </a:r>
            <a:r>
              <a:rPr lang="es-ES" sz="2400" b="1" dirty="0"/>
              <a:t>COMA</a:t>
            </a:r>
          </a:p>
          <a:p>
            <a:endParaRPr lang="es-ES" dirty="0"/>
          </a:p>
        </p:txBody>
      </p:sp>
      <p:sp>
        <p:nvSpPr>
          <p:cNvPr id="9" name="8 Rectángulo"/>
          <p:cNvSpPr/>
          <p:nvPr/>
        </p:nvSpPr>
        <p:spPr>
          <a:xfrm>
            <a:off x="1011571" y="2590453"/>
            <a:ext cx="4759637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b="1" dirty="0" smtClean="0"/>
              <a:t>Idiomas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dirty="0"/>
              <a:t>Inglés: A1 A2 B1 B2 C1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dirty="0"/>
              <a:t>Alemán: A1 A2 B1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dirty="0"/>
              <a:t>Portugués: A2 B1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dirty="0"/>
              <a:t>Gallego A2 B1</a:t>
            </a:r>
          </a:p>
          <a:p>
            <a:pPr marL="1200150" lvl="2" indent="-285750">
              <a:buFont typeface="Wingdings" panose="05000000000000000000" pitchFamily="2" charset="2"/>
              <a:buChar char="§"/>
            </a:pPr>
            <a:r>
              <a:rPr lang="es-ES" dirty="0"/>
              <a:t>Chino: </a:t>
            </a:r>
            <a:r>
              <a:rPr lang="es-ES" dirty="0" smtClean="0"/>
              <a:t>A1</a:t>
            </a:r>
            <a:endParaRPr lang="es-ES" b="1" dirty="0" smtClean="0"/>
          </a:p>
        </p:txBody>
      </p:sp>
    </p:spTree>
    <p:extLst>
      <p:ext uri="{BB962C8B-B14F-4D97-AF65-F5344CB8AC3E}">
        <p14:creationId xmlns:p14="http://schemas.microsoft.com/office/powerpoint/2010/main" val="26310526"/>
      </p:ext>
    </p:extLst>
  </p:cSld>
  <p:clrMapOvr>
    <a:masterClrMapping/>
  </p:clrMapOvr>
  <p:transition advTm="3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2" grpId="0"/>
      <p:bldP spid="3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F:\INTECCA\INTECCA_1\IFEMA\Fotos AVIP\127_2714.JPG"/>
          <p:cNvPicPr>
            <a:picLocks noChangeAspect="1" noChangeArrowheads="1"/>
          </p:cNvPicPr>
          <p:nvPr/>
        </p:nvPicPr>
        <p:blipFill>
          <a:blip r:embed="rId3">
            <a:lum bright="22000" contras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2798763"/>
            <a:ext cx="2808287" cy="210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Rectangle 2"/>
          <p:cNvSpPr txBox="1">
            <a:spLocks noChangeArrowheads="1"/>
          </p:cNvSpPr>
          <p:nvPr/>
        </p:nvSpPr>
        <p:spPr bwMode="auto">
          <a:xfrm>
            <a:off x="323528" y="1558778"/>
            <a:ext cx="3059757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2400" b="1" dirty="0" smtClean="0">
                <a:solidFill>
                  <a:schemeClr val="hlink"/>
                </a:solidFill>
              </a:rPr>
              <a:t>VIDEOCONFERENCIA</a:t>
            </a:r>
            <a:endParaRPr lang="es-ES" altLang="es-ES" sz="2400" b="1" dirty="0">
              <a:solidFill>
                <a:schemeClr val="hlink"/>
              </a:solidFill>
            </a:endParaRPr>
          </a:p>
        </p:txBody>
      </p:sp>
      <p:sp>
        <p:nvSpPr>
          <p:cNvPr id="37892" name="Rectangle 7"/>
          <p:cNvSpPr>
            <a:spLocks noChangeArrowheads="1"/>
          </p:cNvSpPr>
          <p:nvPr/>
        </p:nvSpPr>
        <p:spPr bwMode="auto">
          <a:xfrm>
            <a:off x="2124075" y="2150269"/>
            <a:ext cx="489585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altLang="es-ES" sz="1600" dirty="0">
                <a:solidFill>
                  <a:srgbClr val="798781"/>
                </a:solidFill>
              </a:rPr>
              <a:t>Aulas AVIP dotadas con sistemas de videoconferencia y pizarra digital interactiva que mediante MCU permiten interconectar varios Centros y Aulas a la vez</a:t>
            </a:r>
            <a:r>
              <a:rPr lang="es-ES" altLang="es-ES" sz="1600" dirty="0">
                <a:solidFill>
                  <a:schemeClr val="hlink"/>
                </a:solidFill>
                <a:latin typeface="Fontana ND Cc OsF Semibold" pitchFamily="82" charset="0"/>
              </a:rPr>
              <a:t>.</a:t>
            </a:r>
            <a:r>
              <a:rPr lang="es-ES" altLang="es-ES" sz="1600" dirty="0">
                <a:latin typeface="Fontana ND Cc OsF Semibold" pitchFamily="82" charset="0"/>
              </a:rPr>
              <a:t> </a:t>
            </a:r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9750" y="5257800"/>
            <a:ext cx="8280400" cy="908050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altLang="es-ES" sz="2000" dirty="0" smtClean="0">
                <a:solidFill>
                  <a:srgbClr val="798781"/>
                </a:solidFill>
              </a:rPr>
              <a:t>	En el Nivel 1 tutores y alumnos asisten de forma presencial a los Centros Asociados para usar las Aulas AVIP instaladas</a:t>
            </a:r>
          </a:p>
        </p:txBody>
      </p:sp>
      <p:pic>
        <p:nvPicPr>
          <p:cNvPr id="37894" name="Picture 6" descr="Nivel1_BI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924175"/>
            <a:ext cx="3062287" cy="215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047" name="Rectangle 7"/>
          <p:cNvSpPr>
            <a:spLocks noChangeArrowheads="1"/>
          </p:cNvSpPr>
          <p:nvPr/>
        </p:nvSpPr>
        <p:spPr bwMode="auto">
          <a:xfrm>
            <a:off x="457200" y="5572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algn="ctr" eaLnBrk="1" hangingPunct="1"/>
            <a:r>
              <a:rPr lang="es-ES" altLang="es-ES" sz="2800" dirty="0" smtClean="0">
                <a:solidFill>
                  <a:schemeClr val="bg1"/>
                </a:solidFill>
              </a:rPr>
              <a:t>¿Cómo se estudia en la UNED?</a:t>
            </a:r>
            <a:endParaRPr lang="es-ES" altLang="es-ES" sz="2800" dirty="0">
              <a:solidFill>
                <a:schemeClr val="bg1"/>
              </a:solidFill>
            </a:endParaRPr>
          </a:p>
        </p:txBody>
      </p:sp>
      <p:pic>
        <p:nvPicPr>
          <p:cNvPr id="37896" name="Picture 8" descr="UNED-INTECCA-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288" y="1728788"/>
            <a:ext cx="1611312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7" name="Rectangle 2"/>
          <p:cNvSpPr txBox="1">
            <a:spLocks noChangeArrowheads="1"/>
          </p:cNvSpPr>
          <p:nvPr/>
        </p:nvSpPr>
        <p:spPr bwMode="auto">
          <a:xfrm>
            <a:off x="4859338" y="1728788"/>
            <a:ext cx="9001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Fontana ND Aa OsF" pitchFamily="82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Fontana ND Aa OsF" pitchFamily="82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Fontana ND Aa OsF" pitchFamily="82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Fontana ND Aa OsF" pitchFamily="82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Fontana ND Aa OsF" pitchFamily="82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000" b="1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2716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0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7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78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7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8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37892" grpId="0"/>
      <p:bldP spid="37893" grpId="0" build="p"/>
      <p:bldP spid="87047" grpId="0"/>
    </p:bldLst>
  </p:timing>
</p:sld>
</file>

<file path=ppt/theme/theme1.xml><?xml version="1.0" encoding="utf-8"?>
<a:theme xmlns:a="http://schemas.openxmlformats.org/drawingml/2006/main" name="Tema de Office">
  <a:themeElements>
    <a:clrScheme name="Adx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Fontana ND Aa OsF"/>
        <a:ea typeface=""/>
        <a:cs typeface=""/>
      </a:majorFont>
      <a:minorFont>
        <a:latin typeface="Fontana ND Aa Os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Fontana ND Aa OsF"/>
        <a:ea typeface=""/>
        <a:cs typeface=""/>
      </a:majorFont>
      <a:minorFont>
        <a:latin typeface="Fontana ND Aa Os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Fontana ND Aa OsF"/>
        <a:ea typeface=""/>
        <a:cs typeface=""/>
      </a:majorFont>
      <a:minorFont>
        <a:latin typeface="Fontana ND Aa Os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Fontana ND Aa OsF"/>
        <a:ea typeface=""/>
        <a:cs typeface=""/>
      </a:majorFont>
      <a:minorFont>
        <a:latin typeface="Fontana ND Aa OsF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775F2C4-9D14-4624-947E-52E2D6617A1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619</TotalTime>
  <Words>408</Words>
  <Application>Microsoft Office PowerPoint</Application>
  <PresentationFormat>Presentación en pantalla (4:3)</PresentationFormat>
  <Paragraphs>68</Paragraphs>
  <Slides>12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5</vt:i4>
      </vt:variant>
      <vt:variant>
        <vt:lpstr>Títulos de diapositiva</vt:lpstr>
      </vt:variant>
      <vt:variant>
        <vt:i4>12</vt:i4>
      </vt:variant>
    </vt:vector>
  </HeadingPairs>
  <TitlesOfParts>
    <vt:vector size="17" baseType="lpstr">
      <vt:lpstr>Tema de Office</vt:lpstr>
      <vt:lpstr>Diseño predeterminado</vt:lpstr>
      <vt:lpstr>1_Diseño predeterminado</vt:lpstr>
      <vt:lpstr>2_Diseño predeterminado</vt:lpstr>
      <vt:lpstr>3_Diseño predeterminado</vt:lpstr>
      <vt:lpstr>Presentación de PowerPoint</vt:lpstr>
      <vt:lpstr>El 10% de los universitarios estudia en la UNED</vt:lpstr>
      <vt:lpstr>Presentación de PowerPoint</vt:lpstr>
      <vt:lpstr>2. La más cercana</vt:lpstr>
      <vt:lpstr>Presentación de PowerPoint</vt:lpstr>
      <vt:lpstr>Presentación de PowerPoint</vt:lpstr>
      <vt:lpstr>¿Qué puedo estudiar en la UNED de Lugo?</vt:lpstr>
      <vt:lpstr>¿Qué puedo estudiar en la UNED de Lugo?</vt:lpstr>
      <vt:lpstr>Presentación de PowerPoint</vt:lpstr>
      <vt:lpstr>Presentación de PowerPoint</vt:lpstr>
      <vt:lpstr>Plataforma de Trabajo colaborativo: alF</vt:lpstr>
      <vt:lpstr>Gracias por su atención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María</dc:creator>
  <cp:lastModifiedBy>ana</cp:lastModifiedBy>
  <cp:revision>94</cp:revision>
  <cp:lastPrinted>2014-02-25T19:22:50Z</cp:lastPrinted>
  <dcterms:created xsi:type="dcterms:W3CDTF">2014-02-19T17:21:08Z</dcterms:created>
  <dcterms:modified xsi:type="dcterms:W3CDTF">2014-05-08T16:29:45Z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TC018814219991</vt:lpwstr>
  </property>
</Properties>
</file>